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74" r:id="rId2"/>
    <p:sldId id="528" r:id="rId3"/>
    <p:sldId id="475" r:id="rId4"/>
    <p:sldId id="476" r:id="rId5"/>
    <p:sldId id="477" r:id="rId6"/>
    <p:sldId id="478" r:id="rId7"/>
    <p:sldId id="533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9" r:id="rId17"/>
    <p:sldId id="488" r:id="rId18"/>
    <p:sldId id="490" r:id="rId19"/>
    <p:sldId id="491" r:id="rId20"/>
    <p:sldId id="492" r:id="rId21"/>
    <p:sldId id="493" r:id="rId22"/>
    <p:sldId id="494" r:id="rId23"/>
    <p:sldId id="495" r:id="rId24"/>
    <p:sldId id="535" r:id="rId25"/>
    <p:sldId id="534" r:id="rId26"/>
    <p:sldId id="499" r:id="rId27"/>
    <p:sldId id="500" r:id="rId28"/>
    <p:sldId id="501" r:id="rId29"/>
    <p:sldId id="536" r:id="rId30"/>
    <p:sldId id="537" r:id="rId31"/>
    <p:sldId id="532" r:id="rId32"/>
    <p:sldId id="531" r:id="rId33"/>
    <p:sldId id="538" r:id="rId34"/>
  </p:sldIdLst>
  <p:sldSz cx="9144000" cy="6858000" type="letter"/>
  <p:notesSz cx="7010400" cy="9236075"/>
  <p:custDataLst>
    <p:tags r:id="rId3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5A9E9"/>
    <a:srgbClr val="1C1412"/>
    <a:srgbClr val="FCFFFC"/>
    <a:srgbClr val="E90211"/>
    <a:srgbClr val="A8A4A3"/>
    <a:srgbClr val="A3A9B6"/>
    <a:srgbClr val="FFFCFC"/>
    <a:srgbClr val="2E2E2E"/>
    <a:srgbClr val="0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7" autoAdjust="0"/>
    <p:restoredTop sz="91562" autoAdjust="0"/>
  </p:normalViewPr>
  <p:slideViewPr>
    <p:cSldViewPr>
      <p:cViewPr varScale="1">
        <p:scale>
          <a:sx n="68" d="100"/>
          <a:sy n="68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New MingLiu" charset="0"/>
              </a:defRPr>
            </a:lvl1pPr>
          </a:lstStyle>
          <a:p>
            <a:pPr>
              <a:defRPr/>
            </a:pPr>
            <a:endParaRPr lang="en-US" dirty="0">
              <a:latin typeface="Helvetica"/>
              <a:ea typeface="Helvetica"/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E215B-AB8D-234C-99A4-8F70E8165E51}" type="datetime1">
              <a:rPr lang="en-US">
                <a:latin typeface="Helvetica"/>
                <a:cs typeface="Helvetica"/>
              </a:rPr>
              <a:pPr/>
              <a:t>3/10/2014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New MingLiu" charset="0"/>
              </a:defRPr>
            </a:lvl1pPr>
          </a:lstStyle>
          <a:p>
            <a:pPr>
              <a:defRPr/>
            </a:pPr>
            <a:endParaRPr lang="en-US" dirty="0">
              <a:latin typeface="Helvetica"/>
              <a:ea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F7C63-EDC1-A145-8BCC-9E4AEC93F993}" type="slidenum">
              <a:rPr lang="en-US">
                <a:latin typeface="Helvetica"/>
                <a:cs typeface="Helvetica"/>
              </a:rPr>
              <a:pPr/>
              <a:t>‹#›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94168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  <a:cs typeface="Helvetica"/>
              </a:defRPr>
            </a:lvl1pPr>
          </a:lstStyle>
          <a:p>
            <a:fld id="{1622BFB3-6778-0641-80A0-6D3D11C41716}" type="datetime1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  <a:cs typeface="Helvetica"/>
              </a:defRPr>
            </a:lvl1pPr>
          </a:lstStyle>
          <a:p>
            <a:fld id="{70922279-22A3-3849-95C6-BCCDC1C1E0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Helvetic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C36E-08A9-4C7D-A6C7-876650CDDD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4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C36E-08A9-4C7D-A6C7-876650CDDD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C36E-08A9-4C7D-A6C7-876650CDDD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C36E-08A9-4C7D-A6C7-876650CDDD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C36E-08A9-4C7D-A6C7-876650CDDD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86800" cy="5715000"/>
          </a:xfrm>
          <a:prstGeom prst="rect">
            <a:avLst/>
          </a:prstGeom>
        </p:spPr>
        <p:txBody>
          <a:bodyPr vert="horz" anchor="ctr"/>
          <a:lstStyle>
            <a:lvl1pPr>
              <a:spcBef>
                <a:spcPts val="2400"/>
              </a:spcBef>
              <a:defRPr sz="2800" b="0" i="0" baseline="0">
                <a:latin typeface="Helvetica Neue Medium"/>
                <a:cs typeface="Helvetica Neue Medium"/>
              </a:defRPr>
            </a:lvl1pPr>
            <a:lvl2pPr>
              <a:defRPr sz="2400" baseline="0">
                <a:latin typeface="Helvetica Neue"/>
                <a:ea typeface="Helvetica"/>
                <a:cs typeface="Helvetica Neue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3" name="Picture 2" descr="CloudPassage Logo 300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363882"/>
            <a:ext cx="2451100" cy="3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1"/>
          <p:cNvCxnSpPr>
            <a:cxnSpLocks noChangeShapeType="1"/>
          </p:cNvCxnSpPr>
          <p:nvPr/>
        </p:nvCxnSpPr>
        <p:spPr bwMode="auto">
          <a:xfrm>
            <a:off x="304800" y="914400"/>
            <a:ext cx="8686800" cy="0"/>
          </a:xfrm>
          <a:prstGeom prst="line">
            <a:avLst/>
          </a:prstGeom>
          <a:noFill/>
          <a:ln w="9525">
            <a:solidFill>
              <a:srgbClr val="0080B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88925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410200" cy="639762"/>
          </a:xfrm>
          <a:prstGeom prst="rect">
            <a:avLst/>
          </a:prstGeom>
        </p:spPr>
        <p:txBody>
          <a:bodyPr vert="horz"/>
          <a:lstStyle>
            <a:lvl1pPr algn="l">
              <a:defRPr sz="2800" b="0" i="0">
                <a:solidFill>
                  <a:srgbClr val="22A3CC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5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1"/>
            <a:ext cx="42672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9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95800" y="1219201"/>
            <a:ext cx="4343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60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1C02"/>
                </a:solidFill>
              </a:defRPr>
            </a:lvl1pPr>
            <a:lvl2pPr>
              <a:defRPr>
                <a:solidFill>
                  <a:srgbClr val="261C02"/>
                </a:solidFill>
              </a:defRPr>
            </a:lvl2pPr>
            <a:lvl3pPr>
              <a:defRPr>
                <a:solidFill>
                  <a:srgbClr val="261C02"/>
                </a:solidFill>
              </a:defRPr>
            </a:lvl3pPr>
            <a:lvl4pPr>
              <a:defRPr>
                <a:solidFill>
                  <a:srgbClr val="261C02"/>
                </a:solidFill>
              </a:defRPr>
            </a:lvl4pPr>
            <a:lvl5pPr>
              <a:defRPr>
                <a:solidFill>
                  <a:srgbClr val="261C0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1D3D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4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300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363882"/>
            <a:ext cx="2451100" cy="37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prstGeom prst="rect">
            <a:avLst/>
          </a:prstGeom>
        </p:spPr>
        <p:txBody>
          <a:bodyPr vert="horz"/>
          <a:lstStyle>
            <a:lvl1pPr algn="l">
              <a:defRPr b="0" i="0">
                <a:solidFill>
                  <a:schemeClr val="accent1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3"/>
          </p:nvPr>
        </p:nvSpPr>
        <p:spPr>
          <a:xfrm>
            <a:off x="228600" y="1132270"/>
            <a:ext cx="8686800" cy="5029200"/>
          </a:xfrm>
          <a:prstGeom prst="rect">
            <a:avLst/>
          </a:prstGeom>
        </p:spPr>
        <p:txBody>
          <a:bodyPr vert="horz" anchor="t"/>
          <a:lstStyle>
            <a:lvl1pPr>
              <a:spcBef>
                <a:spcPts val="2400"/>
              </a:spcBef>
              <a:defRPr sz="2800" b="0" i="0" baseline="0">
                <a:latin typeface="Helvetica Neue Medium"/>
                <a:cs typeface="Helvetica Neue Medium"/>
              </a:defRPr>
            </a:lvl1pPr>
            <a:lvl2pPr>
              <a:defRPr sz="2200" baseline="0">
                <a:latin typeface="Helvetica Neue"/>
                <a:ea typeface="Helvetica"/>
                <a:cs typeface="Helvetica Neue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95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- Cloud only.emf"/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85800"/>
            <a:ext cx="12106031" cy="59528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962400"/>
          </a:xfrm>
          <a:prstGeom prst="rect">
            <a:avLst/>
          </a:prstGeom>
        </p:spPr>
        <p:txBody>
          <a:bodyPr vert="horz"/>
          <a:lstStyle>
            <a:lvl1pPr algn="l">
              <a:defRPr sz="6600" b="0" i="0"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4114800" cy="6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057400"/>
          </a:xfrm>
          <a:prstGeom prst="rect">
            <a:avLst/>
          </a:prstGeom>
        </p:spPr>
        <p:txBody>
          <a:bodyPr vert="horz"/>
          <a:lstStyle>
            <a:lvl1pPr algn="l">
              <a:defRPr b="0" i="0"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616" y="5257800"/>
            <a:ext cx="3710784" cy="5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6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defRPr b="0" i="0">
                <a:latin typeface="ITC Lubalin Graph Std Demi"/>
                <a:cs typeface="ITC Lubalin Graph Std Dem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685800" y="3000352"/>
            <a:ext cx="7924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4">
                <a:alpha val="4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200400"/>
            <a:ext cx="4038600" cy="91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800" b="0" i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Medium"/>
                <a:cs typeface="Helvetica Neue Medium"/>
              </a:defRPr>
            </a:lvl1pPr>
            <a:lvl2pPr marL="457200" indent="0">
              <a:buNone/>
              <a:defRPr b="0" i="0">
                <a:latin typeface="Helvetica Neue Medium"/>
                <a:cs typeface="Helvetica Neue Medium"/>
              </a:defRPr>
            </a:lvl2pPr>
            <a:lvl3pPr marL="914400" indent="0">
              <a:buNone/>
              <a:defRPr b="0" i="0">
                <a:latin typeface="Helvetica Neue Medium"/>
                <a:cs typeface="Helvetica Neue Medium"/>
              </a:defRPr>
            </a:lvl3pPr>
            <a:lvl4pPr marL="1371600" indent="0">
              <a:buNone/>
              <a:defRPr b="0" i="0">
                <a:latin typeface="Helvetica Neue Medium"/>
                <a:cs typeface="Helvetica Neue Medium"/>
              </a:defRPr>
            </a:lvl4pPr>
            <a:lvl5pPr marL="1828800" indent="0">
              <a:buNone/>
              <a:defRPr b="0" i="0"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943600"/>
            <a:ext cx="3657600" cy="6858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 baseline="0">
                <a:solidFill>
                  <a:srgbClr val="8E9290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3pPr>
            <a:lvl4pPr marL="13716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4pPr>
            <a:lvl5pPr marL="18288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en-US" dirty="0" smtClean="0"/>
              <a:t>Event name</a:t>
            </a:r>
          </a:p>
          <a:p>
            <a:pPr lvl="0"/>
            <a:r>
              <a:rPr lang="en-US" dirty="0" smtClean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5073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304800"/>
            <a:ext cx="4516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6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ea typeface="Helvetica"/>
                <a:cs typeface="Helvetica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ea typeface="Helvetica"/>
                <a:cs typeface="Helvetica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DBE54236-7BF4-774F-B1DA-AF48980C8D3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15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1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14" r:id="rId2"/>
    <p:sldLayoutId id="2147485112" r:id="rId3"/>
    <p:sldLayoutId id="2147485111" r:id="rId4"/>
    <p:sldLayoutId id="2147485104" r:id="rId5"/>
    <p:sldLayoutId id="2147485113" r:id="rId6"/>
    <p:sldLayoutId id="2147485105" r:id="rId7"/>
    <p:sldLayoutId id="2147485106" r:id="rId8"/>
    <p:sldLayoutId id="2147485107" r:id="rId9"/>
    <p:sldLayoutId id="2147485108" r:id="rId10"/>
    <p:sldLayoutId id="2147485109" r:id="rId11"/>
    <p:sldLayoutId id="2147485110" r:id="rId12"/>
    <p:sldLayoutId id="214748511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8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b="1" dirty="0" smtClean="0">
                <a:latin typeface="Lubalin Graph"/>
                <a:cs typeface="Lubalin Graph"/>
              </a:rPr>
              <a:t>Password War Games</a:t>
            </a:r>
            <a:endParaRPr lang="en-US" sz="3600" b="1" dirty="0">
              <a:latin typeface="Lubalin Graph"/>
              <a:cs typeface="Lubalin Graph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0600" y="5867400"/>
            <a:ext cx="3810000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3200400"/>
            <a:ext cx="7772400" cy="914400"/>
          </a:xfrm>
        </p:spPr>
        <p:txBody>
          <a:bodyPr/>
          <a:lstStyle/>
          <a:p>
            <a:r>
              <a:rPr lang="en-US" dirty="0" smtClean="0"/>
              <a:t>John Alexander</a:t>
            </a:r>
          </a:p>
          <a:p>
            <a:r>
              <a:rPr lang="en-US" sz="2000" dirty="0" smtClean="0"/>
              <a:t>CISSP, CISM, CISA, CEH, CHFI, CDFE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9012"/>
            <a:ext cx="5695606" cy="21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networking devices come preconfigured with “default” passwords</a:t>
            </a:r>
          </a:p>
          <a:p>
            <a:r>
              <a:rPr lang="en-US" dirty="0" smtClean="0"/>
              <a:t>Many users don’t change this default password</a:t>
            </a:r>
            <a:endParaRPr lang="en-US" dirty="0"/>
          </a:p>
          <a:p>
            <a:r>
              <a:rPr lang="en-US" dirty="0" smtClean="0"/>
              <a:t>Example: 2Wire Router</a:t>
            </a:r>
          </a:p>
          <a:p>
            <a:pPr lvl="1"/>
            <a:r>
              <a:rPr lang="en-US" dirty="0" smtClean="0"/>
              <a:t>Default login user name: admin</a:t>
            </a:r>
          </a:p>
          <a:p>
            <a:pPr lvl="1"/>
            <a:r>
              <a:rPr lang="en-US" dirty="0" smtClean="0"/>
              <a:t>Default password: 2Wire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and Blank Passwords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81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 Checks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61822"/>
            <a:ext cx="8229600" cy="508893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/>
              <a:t>Do Not Use Personal Information</a:t>
            </a:r>
            <a:r>
              <a:rPr lang="en-US" dirty="0"/>
              <a:t> — Steer clear of personal information. If the attacker knows who you are, they will have an easier time figuring out your password if it includes information such as: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900" dirty="0" smtClean="0">
                <a:latin typeface="Franklin Gothic Heavy"/>
                <a:cs typeface="Franklin Gothic Heavy"/>
              </a:rPr>
              <a:t>Names: </a:t>
            </a:r>
            <a:r>
              <a:rPr lang="en-US" sz="1900" dirty="0" smtClean="0"/>
              <a:t>Your name, Pet Names, Names </a:t>
            </a:r>
            <a:br>
              <a:rPr lang="en-US" sz="1900" dirty="0" smtClean="0"/>
            </a:br>
            <a:r>
              <a:rPr lang="en-US" sz="1900" dirty="0" smtClean="0"/>
              <a:t>of </a:t>
            </a:r>
            <a:r>
              <a:rPr lang="en-US" sz="1900" dirty="0"/>
              <a:t>family </a:t>
            </a:r>
            <a:r>
              <a:rPr lang="en-US" sz="1900" dirty="0" smtClean="0"/>
              <a:t>members and friends </a:t>
            </a:r>
            <a:r>
              <a:rPr lang="en-US" sz="1900" dirty="0"/>
              <a:t>(e.g. Joshua)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900" dirty="0" smtClean="0">
                <a:latin typeface="Franklin Gothic Heavy"/>
                <a:cs typeface="Franklin Gothic Heavy"/>
              </a:rPr>
              <a:t>Numbers: </a:t>
            </a:r>
            <a:r>
              <a:rPr lang="en-US" sz="1900" dirty="0" smtClean="0"/>
              <a:t>Phone </a:t>
            </a:r>
            <a:r>
              <a:rPr lang="en-US" sz="1900" dirty="0"/>
              <a:t>numbers, addresses,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social </a:t>
            </a:r>
            <a:r>
              <a:rPr lang="en-US" sz="1900" dirty="0"/>
              <a:t>security numbers, license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plate </a:t>
            </a:r>
            <a:r>
              <a:rPr lang="en-US" sz="1900" dirty="0"/>
              <a:t>numbers, zip codes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900" dirty="0" smtClean="0">
                <a:latin typeface="Franklin Gothic Heavy"/>
                <a:cs typeface="Franklin Gothic Heavy"/>
              </a:rPr>
              <a:t>Dates: </a:t>
            </a:r>
            <a:r>
              <a:rPr lang="en-US" sz="1900" dirty="0" smtClean="0"/>
              <a:t>Birth </a:t>
            </a:r>
            <a:r>
              <a:rPr lang="en-US" sz="1900" dirty="0"/>
              <a:t>dates / anniversary </a:t>
            </a:r>
            <a:r>
              <a:rPr lang="en-US" sz="1900" dirty="0" smtClean="0"/>
              <a:t>dates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900" dirty="0" smtClean="0">
                <a:latin typeface="Franklin Gothic Heavy"/>
                <a:cs typeface="Franklin Gothic Heavy"/>
              </a:rPr>
              <a:t>Favorites: </a:t>
            </a:r>
            <a:r>
              <a:rPr lang="en-US" sz="1900" dirty="0" smtClean="0"/>
              <a:t>Hobbies, sports teams, movie</a:t>
            </a:r>
          </a:p>
          <a:p>
            <a:pPr marL="457200" lvl="1" indent="0">
              <a:buNone/>
              <a:defRPr/>
            </a:pPr>
            <a:r>
              <a:rPr lang="en-US" sz="1900" dirty="0"/>
              <a:t> </a:t>
            </a:r>
            <a:r>
              <a:rPr lang="en-US" sz="1900" dirty="0" smtClean="0"/>
              <a:t>    stars, colors, wine, books, cars, …</a:t>
            </a:r>
            <a:endParaRPr lang="en-US" sz="1900" dirty="0"/>
          </a:p>
          <a:p>
            <a:pPr lvl="1">
              <a:buFont typeface="Arial" pitchFamily="34" charset="0"/>
              <a:buChar char="–"/>
              <a:defRPr/>
            </a:pPr>
            <a:endParaRPr lang="en-US" sz="1900" dirty="0"/>
          </a:p>
        </p:txBody>
      </p:sp>
      <p:pic>
        <p:nvPicPr>
          <p:cNvPr id="3" name="Picture 2" descr="iStock_000019315242X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7" b="2750"/>
          <a:stretch/>
        </p:blipFill>
        <p:spPr>
          <a:xfrm>
            <a:off x="7086600" y="3429000"/>
            <a:ext cx="1703159" cy="28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299" y="2839716"/>
            <a:ext cx="7217545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Dictionary Attack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631848" cy="23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/>
              <a:t>Do Not Use </a:t>
            </a:r>
            <a:r>
              <a:rPr lang="en-US" i="1" dirty="0" smtClean="0"/>
              <a:t>Dictionary or Recognizable </a:t>
            </a:r>
            <a:r>
              <a:rPr lang="en-US" i="1" dirty="0"/>
              <a:t>Words</a:t>
            </a:r>
            <a:r>
              <a:rPr lang="en-US" dirty="0"/>
              <a:t> — Words such as proper names, dictionary words, or even terms from television shows or </a:t>
            </a:r>
            <a:r>
              <a:rPr lang="en-US" dirty="0" smtClean="0"/>
              <a:t>novels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xena</a:t>
            </a: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q</a:t>
            </a:r>
            <a:r>
              <a:rPr lang="en-US" dirty="0" smtClean="0"/>
              <a:t>uartet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hogwarts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d</a:t>
            </a:r>
            <a:r>
              <a:rPr lang="en-US" dirty="0" smtClean="0"/>
              <a:t>s-9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o</a:t>
            </a:r>
            <a:r>
              <a:rPr lang="en-US" dirty="0" smtClean="0"/>
              <a:t>biwan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Spiderman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t</a:t>
            </a:r>
            <a:r>
              <a:rPr lang="en-US" dirty="0" err="1" smtClean="0"/>
              <a:t>aur</a:t>
            </a: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k</a:t>
            </a:r>
            <a:r>
              <a:rPr lang="en-US" dirty="0" err="1" smtClean="0"/>
              <a:t>haleesi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4241"/>
            <a:ext cx="2781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Foreign Language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Do Not Use Words in Foreign Languages</a:t>
            </a:r>
            <a:r>
              <a:rPr lang="en-US" dirty="0"/>
              <a:t> — Password cracking programs often check against word lists that encompass dictionaries of many languages. Relying on foreign languages for secure passwords is </a:t>
            </a:r>
            <a:r>
              <a:rPr lang="en-US" dirty="0" smtClean="0"/>
              <a:t>not a good practice. This includes Klingon ;-)</a:t>
            </a:r>
            <a:endParaRPr lang="en-US" dirty="0"/>
          </a:p>
          <a:p>
            <a:pPr lvl="1"/>
            <a:r>
              <a:rPr lang="en-US" dirty="0" smtClean="0"/>
              <a:t>betenoir</a:t>
            </a:r>
            <a:endParaRPr lang="en-US" dirty="0"/>
          </a:p>
          <a:p>
            <a:pPr lvl="1"/>
            <a:r>
              <a:rPr lang="en-US" dirty="0" smtClean="0"/>
              <a:t>bienvenido</a:t>
            </a:r>
            <a:endParaRPr lang="en-US" dirty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utenmorgen</a:t>
            </a:r>
            <a:endParaRPr lang="en-US" dirty="0"/>
          </a:p>
          <a:p>
            <a:pPr lvl="1"/>
            <a:r>
              <a:rPr lang="en-US" dirty="0" err="1" smtClean="0"/>
              <a:t>jlghung</a:t>
            </a:r>
            <a:endParaRPr lang="en-US" dirty="0"/>
          </a:p>
        </p:txBody>
      </p:sp>
      <p:pic>
        <p:nvPicPr>
          <p:cNvPr id="5" name="Picture 4" descr="Scrabble-Tile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72" y="4525957"/>
            <a:ext cx="4527328" cy="17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Dictionary attacks can be augmented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by pre-built and custom word lists:</a:t>
            </a:r>
          </a:p>
          <a:p>
            <a:pPr lvl="1"/>
            <a:r>
              <a:rPr lang="en-US" dirty="0" smtClean="0"/>
              <a:t>Slang</a:t>
            </a:r>
          </a:p>
          <a:p>
            <a:pPr lvl="1"/>
            <a:r>
              <a:rPr lang="en-US" dirty="0" smtClean="0"/>
              <a:t>Jargon</a:t>
            </a:r>
          </a:p>
          <a:p>
            <a:pPr lvl="1"/>
            <a:r>
              <a:rPr lang="en-US" dirty="0" smtClean="0"/>
              <a:t>Dirty words</a:t>
            </a:r>
          </a:p>
          <a:p>
            <a:pPr lvl="1"/>
            <a:r>
              <a:rPr lang="en-US" dirty="0" smtClean="0"/>
              <a:t>Klingon, Romulan, Elvish word lists, …</a:t>
            </a:r>
          </a:p>
          <a:p>
            <a:pPr lvl="1"/>
            <a:r>
              <a:rPr lang="en-US" dirty="0" smtClean="0"/>
              <a:t>Custom lists: SF 49-ers, Star Trek, Jane Austen, Marilyn Monroe, Harry Potter word lists, rock climbing, botanical terms…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43000"/>
            <a:ext cx="1181265" cy="30674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4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6974044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Hybrid Attacks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3200" dirty="0" smtClean="0"/>
              <a:t>(Augmenting the dictionary with rules)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375814" cy="21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Double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 smtClean="0"/>
              <a:t>Don’t combine two words: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cathycathy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springale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realginger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elegantpresentation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scissorsauto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brokenmouse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003">
            <a:off x="3972433" y="3268894"/>
            <a:ext cx="4953085" cy="19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Prefixes and Postfixes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 Not add numbers or special characters to </a:t>
            </a:r>
            <a:r>
              <a:rPr lang="en-US" i="1" dirty="0" smtClean="0"/>
              <a:t>words </a:t>
            </a:r>
            <a:endParaRPr lang="en-US" dirty="0"/>
          </a:p>
          <a:p>
            <a:pPr lvl="1"/>
            <a:r>
              <a:rPr lang="en-US" dirty="0" smtClean="0"/>
              <a:t>superman7</a:t>
            </a:r>
          </a:p>
          <a:p>
            <a:pPr lvl="1"/>
            <a:r>
              <a:rPr lang="en-US" dirty="0" smtClean="0"/>
              <a:t>nevada999</a:t>
            </a:r>
            <a:endParaRPr lang="en-US" dirty="0"/>
          </a:p>
          <a:p>
            <a:pPr lvl="1"/>
            <a:r>
              <a:rPr lang="en-US" dirty="0" smtClean="0"/>
              <a:t>34phonebook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esayuno!@</a:t>
            </a:r>
          </a:p>
          <a:p>
            <a:pPr lvl="1"/>
            <a:r>
              <a:rPr lang="en-US" dirty="0" smtClean="0"/>
              <a:t>%%stockmarket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Inversion/Reversal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 Not Invert </a:t>
            </a:r>
            <a:r>
              <a:rPr lang="en-US" i="1" dirty="0" smtClean="0"/>
              <a:t>or Reverse Words</a:t>
            </a:r>
            <a:r>
              <a:rPr lang="en-US" dirty="0" smtClean="0"/>
              <a:t> </a:t>
            </a:r>
            <a:r>
              <a:rPr lang="en-US" dirty="0"/>
              <a:t>— Good password checkers </a:t>
            </a:r>
            <a:r>
              <a:rPr lang="en-US" dirty="0" smtClean="0"/>
              <a:t>check for reversed words</a:t>
            </a:r>
            <a:r>
              <a:rPr lang="en-US" dirty="0"/>
              <a:t>, so </a:t>
            </a:r>
            <a:r>
              <a:rPr lang="en-US" dirty="0" smtClean="0"/>
              <a:t>inverting/reversing </a:t>
            </a:r>
            <a:r>
              <a:rPr lang="en-US" dirty="0"/>
              <a:t>a bad password does not make it any more secure:</a:t>
            </a:r>
          </a:p>
          <a:p>
            <a:pPr lvl="1"/>
            <a:r>
              <a:rPr lang="en-US" dirty="0" smtClean="0"/>
              <a:t>etamitigel</a:t>
            </a:r>
          </a:p>
          <a:p>
            <a:pPr lvl="1"/>
            <a:r>
              <a:rPr lang="en-US" dirty="0" smtClean="0"/>
              <a:t>ardnassac</a:t>
            </a:r>
            <a:endParaRPr lang="en-US" dirty="0"/>
          </a:p>
          <a:p>
            <a:pPr lvl="1"/>
            <a:r>
              <a:rPr lang="en-US" dirty="0"/>
              <a:t>nauj</a:t>
            </a:r>
          </a:p>
          <a:p>
            <a:pPr lvl="1"/>
            <a:r>
              <a:rPr lang="en-US" dirty="0" smtClean="0"/>
              <a:t>9-SD</a:t>
            </a:r>
            <a:endParaRPr lang="en-US" dirty="0"/>
          </a:p>
        </p:txBody>
      </p:sp>
      <p:pic>
        <p:nvPicPr>
          <p:cNvPr id="4" name="Picture 3" descr="Password-Reflec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99" y="3768093"/>
            <a:ext cx="3379719" cy="23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b="1" dirty="0" smtClean="0">
                <a:latin typeface="Lubalin Graph"/>
                <a:cs typeface="Lubalin Graph"/>
              </a:rPr>
              <a:t>Password War Games</a:t>
            </a:r>
            <a:endParaRPr lang="en-US" sz="3600" b="1" dirty="0">
              <a:latin typeface="Lubalin Graph"/>
              <a:cs typeface="Lubalin Graph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0600" y="5867400"/>
            <a:ext cx="3810000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3200400"/>
            <a:ext cx="8077200" cy="914400"/>
          </a:xfrm>
        </p:spPr>
        <p:txBody>
          <a:bodyPr/>
          <a:lstStyle/>
          <a:p>
            <a:r>
              <a:rPr lang="en-US" dirty="0" smtClean="0"/>
              <a:t>Part I :  The </a:t>
            </a:r>
            <a:r>
              <a:rPr lang="en-US" dirty="0" smtClean="0"/>
              <a:t>Four Password Cracking Techniques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081"/>
            <a:ext cx="2533650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use simple keyboard patterns:</a:t>
            </a:r>
          </a:p>
          <a:p>
            <a:pPr lvl="1"/>
            <a:r>
              <a:rPr lang="en-US" dirty="0" smtClean="0"/>
              <a:t>123</a:t>
            </a:r>
          </a:p>
          <a:p>
            <a:pPr lvl="1"/>
            <a:r>
              <a:rPr lang="en-US" dirty="0" smtClean="0"/>
              <a:t>123123</a:t>
            </a:r>
          </a:p>
          <a:p>
            <a:pPr lvl="1"/>
            <a:r>
              <a:rPr lang="en-US" dirty="0" smtClean="0"/>
              <a:t>1234567890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werty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wertyuiop</a:t>
            </a:r>
          </a:p>
          <a:p>
            <a:pPr lvl="1"/>
            <a:r>
              <a:rPr lang="en-US" dirty="0" smtClean="0"/>
              <a:t>asdfghj</a:t>
            </a:r>
          </a:p>
          <a:p>
            <a:pPr lvl="1"/>
            <a:r>
              <a:rPr lang="en-US" dirty="0"/>
              <a:t>z</a:t>
            </a:r>
            <a:r>
              <a:rPr lang="en-US" dirty="0" smtClean="0"/>
              <a:t>aqwsx</a:t>
            </a:r>
          </a:p>
          <a:p>
            <a:pPr lvl="1"/>
            <a:r>
              <a:rPr lang="en-US" dirty="0" smtClean="0"/>
              <a:t>!@#$%^&amp;*()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Patterns (sequences)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7" y="2980825"/>
            <a:ext cx="4868883" cy="1507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1064" y="3838755"/>
            <a:ext cx="1509623" cy="20703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Substitutions &amp; Leetspeak</a:t>
            </a:r>
            <a:br>
              <a:rPr lang="en-US" dirty="0" smtClean="0"/>
            </a:br>
            <a:r>
              <a:rPr lang="en-US" sz="2700" dirty="0" smtClean="0"/>
              <a:t> (elite speak = l33tspeak = </a:t>
            </a:r>
            <a:r>
              <a:rPr lang="en-US" sz="2700" dirty="0" err="1" smtClean="0"/>
              <a:t>leetspeak</a:t>
            </a:r>
            <a:r>
              <a:rPr lang="en-US" sz="2700" dirty="0" smtClean="0"/>
              <a:t>)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Common Character Substitutions:</a:t>
            </a:r>
          </a:p>
          <a:p>
            <a:pPr marL="0" indent="0">
              <a:buNone/>
            </a:pPr>
            <a:r>
              <a:rPr lang="en-US" dirty="0" smtClean="0"/>
              <a:t>$=S, @=A, 4=A, 1=L, 1=I, </a:t>
            </a:r>
            <a:r>
              <a:rPr lang="en-US" dirty="0"/>
              <a:t>!=I, </a:t>
            </a:r>
            <a:r>
              <a:rPr lang="en-US" dirty="0" smtClean="0"/>
              <a:t>3=E, 0=O, #=H</a:t>
            </a:r>
          </a:p>
          <a:p>
            <a:pPr marL="0" indent="0" eaLnBrk="1" hangingPunct="1">
              <a:buNone/>
            </a:pP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PASWORD = P@$$w0rd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ivefish = l!v3f1S#</a:t>
            </a:r>
          </a:p>
          <a:p>
            <a:pPr lvl="1"/>
            <a:r>
              <a:rPr lang="en-US" dirty="0" smtClean="0"/>
              <a:t>ELITE = ELEET = 3L33T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00b = newbie</a:t>
            </a:r>
          </a:p>
          <a:p>
            <a:pPr lvl="1"/>
            <a:r>
              <a:rPr lang="en-US" dirty="0" smtClean="0"/>
              <a:t>Iamsurprised:-o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4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49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Leetspeak Table </a:t>
            </a:r>
            <a:r>
              <a:rPr lang="en-US" sz="2000" dirty="0" smtClean="0"/>
              <a:t>(source: Wikipedia)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04913"/>
            <a:ext cx="84105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Don’t Make it 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251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Good password cracking programs can check many made up words using something called frequency tables.</a:t>
            </a:r>
          </a:p>
          <a:p>
            <a:r>
              <a:rPr lang="en-US" dirty="0" smtClean="0"/>
              <a:t>Idea is that certain letters follow others more frequently than others in a given language</a:t>
            </a:r>
          </a:p>
          <a:p>
            <a:r>
              <a:rPr lang="en-US" dirty="0" smtClean="0"/>
              <a:t>There are frequency tables for each language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arkap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unk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uirp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92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6806125" cy="4492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Quiz Question #2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problem with the following password:  </a:t>
            </a:r>
            <a:r>
              <a:rPr lang="en-US" b="1" dirty="0" smtClean="0"/>
              <a:t>minulauck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Susceptible to a dictionary cracking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Susceptible to hybrid cracking (two words)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Susceptible to </a:t>
            </a:r>
            <a:r>
              <a:rPr lang="en-US" sz="2400" dirty="0"/>
              <a:t>h</a:t>
            </a:r>
            <a:r>
              <a:rPr lang="en-US" sz="2400" dirty="0" smtClean="0"/>
              <a:t>ybrid cracking (made up word)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Susceptible to guessing (a common word)</a:t>
            </a:r>
          </a:p>
          <a:p>
            <a:pPr marL="971550" lvl="1" indent="-514350">
              <a:buFont typeface="Arial" charset="0"/>
              <a:buAutoNum type="alphaL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34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6806125" cy="449263"/>
          </a:xfrm>
        </p:spPr>
        <p:txBody>
          <a:bodyPr>
            <a:noAutofit/>
          </a:bodyPr>
          <a:lstStyle/>
          <a:p>
            <a:r>
              <a:rPr lang="en-US" dirty="0" smtClean="0"/>
              <a:t>Quiz </a:t>
            </a:r>
            <a:r>
              <a:rPr lang="en-US" dirty="0"/>
              <a:t>Question </a:t>
            </a:r>
            <a:r>
              <a:rPr lang="en-US" dirty="0" smtClean="0"/>
              <a:t>#4 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</a:t>
            </a:r>
            <a:r>
              <a:rPr lang="en-US" dirty="0" smtClean="0"/>
              <a:t>s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abcdefghijklmnopqrstuvwxyz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/>
              <a:t>strong</a:t>
            </a:r>
            <a:r>
              <a:rPr lang="en-US" dirty="0" smtClean="0"/>
              <a:t> </a:t>
            </a:r>
            <a:r>
              <a:rPr lang="en-US" dirty="0" smtClean="0"/>
              <a:t>password?</a:t>
            </a:r>
          </a:p>
          <a:p>
            <a:pPr>
              <a:buNone/>
            </a:pPr>
            <a:endParaRPr lang="en-US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Yes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1455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2449" y="381000"/>
            <a:ext cx="6596109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Brute-Force Attack</a:t>
            </a:r>
            <a:r>
              <a:rPr lang="en-US" sz="6000" dirty="0"/>
              <a:t/>
            </a:r>
            <a:br>
              <a:rPr lang="en-US" sz="6000" dirty="0"/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781675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Brute Force Attacks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251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all else fails the cracking software will try every possible combination</a:t>
            </a:r>
          </a:p>
          <a:p>
            <a:r>
              <a:rPr lang="en-US" dirty="0" smtClean="0"/>
              <a:t>Brute-force is somewhat intelligent in its search it will go in a certain order (that can be configured)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Single character, 2 character passwords, 3 character passwords, 4 digit numbers, 4 character lowercase, 4 character all character, ….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944686X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2133600"/>
            <a:ext cx="1915606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Letters or Numbers Only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 NOT use only letters or numbers:</a:t>
            </a:r>
          </a:p>
          <a:p>
            <a:pPr lvl="1" eaLnBrk="1" hangingPunct="1"/>
            <a:r>
              <a:rPr lang="en-US" dirty="0" smtClean="0"/>
              <a:t>8675309</a:t>
            </a:r>
          </a:p>
          <a:p>
            <a:pPr lvl="1" eaLnBrk="1" hangingPunct="1"/>
            <a:r>
              <a:rPr lang="en-US" dirty="0" smtClean="0"/>
              <a:t>miwhdd</a:t>
            </a:r>
          </a:p>
          <a:p>
            <a:pPr lvl="1" eaLnBrk="1" hangingPunct="1"/>
            <a:r>
              <a:rPr lang="en-US" dirty="0" smtClean="0"/>
              <a:t>prwlkj</a:t>
            </a:r>
          </a:p>
          <a:p>
            <a:pPr lvl="1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u="sng" dirty="0" smtClean="0"/>
              <a:t>Length is king</a:t>
            </a:r>
            <a:r>
              <a:rPr lang="en-US" dirty="0" smtClean="0"/>
              <a:t>, but character complexity</a:t>
            </a:r>
          </a:p>
          <a:p>
            <a:pPr marL="0" indent="0" eaLnBrk="1" hangingPunct="1">
              <a:buNone/>
            </a:pPr>
            <a:r>
              <a:rPr lang="en-US" dirty="0"/>
              <a:t>i</a:t>
            </a:r>
            <a:r>
              <a:rPr lang="en-US" dirty="0" smtClean="0"/>
              <a:t>s also important in defending against</a:t>
            </a:r>
          </a:p>
          <a:p>
            <a:pPr marL="0" indent="0" eaLnBrk="1" hangingPunct="1">
              <a:buNone/>
            </a:pPr>
            <a:r>
              <a:rPr lang="en-US" dirty="0" smtClean="0"/>
              <a:t>Brute force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6806125" cy="4492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Quiz Question </a:t>
            </a:r>
            <a:r>
              <a:rPr lang="en-US" dirty="0" smtClean="0"/>
              <a:t>#5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Which of these two passwords is </a:t>
            </a:r>
            <a:r>
              <a:rPr lang="en-US" dirty="0" smtClean="0"/>
              <a:t>weaker?</a:t>
            </a:r>
          </a:p>
          <a:p>
            <a:pPr>
              <a:buNone/>
            </a:pPr>
            <a:endParaRPr lang="en-US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stronghold56</a:t>
            </a:r>
            <a:endParaRPr lang="en-US" sz="2400" dirty="0" smtClean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Y&amp;f2*e</a:t>
            </a:r>
            <a:endParaRPr lang="en-US" sz="2400" dirty="0"/>
          </a:p>
          <a:p>
            <a:pPr marL="971550" lvl="1" indent="-514350">
              <a:buFont typeface="Arial" charset="0"/>
              <a:buAutoNum type="alphaLcPeriod"/>
            </a:pPr>
            <a:endParaRPr lang="en-US" sz="2400" dirty="0"/>
          </a:p>
          <a:p>
            <a:pPr marL="57150" indent="0">
              <a:buNone/>
            </a:pPr>
            <a:r>
              <a:rPr lang="en-US" dirty="0" smtClean="0"/>
              <a:t>Or  to phrase it another way – which of these passwords will fall first to a password cracking program.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97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Basics – How Passwords are Stored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919797" y="2409109"/>
            <a:ext cx="2503503" cy="1102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One way </a:t>
            </a:r>
            <a:r>
              <a:rPr lang="en-US" sz="1600" dirty="0"/>
              <a:t>E</a:t>
            </a:r>
            <a:r>
              <a:rPr lang="en-US" sz="1600" dirty="0" smtClean="0"/>
              <a:t>ncryption Algorithm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0540" y="2304019"/>
            <a:ext cx="189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PASSWORD: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5472" y="2293970"/>
            <a:ext cx="176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ENCRYPTED PASSWORD: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55635"/>
            <a:ext cx="197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bone33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4653" y="2929630"/>
            <a:ext cx="423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6d19f07b3849a96156fe5b18733c07bb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752" y="3415909"/>
            <a:ext cx="1602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md5</a:t>
            </a:r>
          </a:p>
          <a:p>
            <a:r>
              <a:rPr lang="en-US" sz="1600" dirty="0" smtClean="0"/>
              <a:t>NT Hash</a:t>
            </a:r>
          </a:p>
          <a:p>
            <a:r>
              <a:rPr lang="en-US" sz="1600" dirty="0" smtClean="0"/>
              <a:t>SHA-1</a:t>
            </a:r>
          </a:p>
          <a:p>
            <a:r>
              <a:rPr lang="en-US" sz="1600" dirty="0" smtClean="0"/>
              <a:t>SHA-256</a:t>
            </a:r>
          </a:p>
          <a:p>
            <a:r>
              <a:rPr lang="en-US" sz="1600" dirty="0" smtClean="0"/>
              <a:t>Blowfish</a:t>
            </a:r>
          </a:p>
          <a:p>
            <a:r>
              <a:rPr lang="en-US" sz="1600" dirty="0" smtClean="0"/>
              <a:t>SHA-512</a:t>
            </a:r>
          </a:p>
          <a:p>
            <a:r>
              <a:rPr lang="en-US" sz="1600" dirty="0" smtClean="0"/>
              <a:t>SHA-crypt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crypt</a:t>
            </a:r>
          </a:p>
          <a:p>
            <a:r>
              <a:rPr lang="en-US" sz="1600" dirty="0" smtClean="0"/>
              <a:t>scrypt</a:t>
            </a: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088166" y="4774861"/>
            <a:ext cx="489603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jalex:$1$R4mDH$</a:t>
            </a:r>
            <a:r>
              <a:rPr lang="en-US" sz="1600" dirty="0"/>
              <a:t>aOcFaA9.Dq6Ww2u3XmCfK/</a:t>
            </a:r>
            <a:r>
              <a:rPr lang="en-US" sz="1600" dirty="0" smtClean="0"/>
              <a:t>:14641:0:99999:7</a:t>
            </a:r>
            <a:r>
              <a:rPr lang="en-US" sz="1600" dirty="0"/>
              <a:t>:::</a:t>
            </a:r>
          </a:p>
        </p:txBody>
      </p:sp>
      <p:cxnSp>
        <p:nvCxnSpPr>
          <p:cNvPr id="13" name="Straight Arrow Connector 12"/>
          <p:cNvCxnSpPr>
            <a:stCxn id="24" idx="2"/>
          </p:cNvCxnSpPr>
          <p:nvPr/>
        </p:nvCxnSpPr>
        <p:spPr>
          <a:xfrm>
            <a:off x="4376237" y="4527059"/>
            <a:ext cx="75916" cy="323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33027" y="4464077"/>
            <a:ext cx="253012" cy="375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59533" y="4094745"/>
            <a:ext cx="3464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Algorithm used (1=md5 in this case)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31656" y="4652053"/>
            <a:ext cx="253012" cy="208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66896" y="4423415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Salt (“R4mDH”)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729274" y="5098026"/>
            <a:ext cx="498775" cy="61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13610" y="4188505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Account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5852" y="5709845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ncrypted password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716717" y="3867509"/>
            <a:ext cx="5335479" cy="234370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9361" y="3870664"/>
            <a:ext cx="114592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9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6806125" cy="4492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Quiz Question </a:t>
            </a:r>
            <a:r>
              <a:rPr lang="en-US" dirty="0" smtClean="0"/>
              <a:t>#6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Which of these two passwords is considered stronger (i.e. harder to </a:t>
            </a:r>
            <a:r>
              <a:rPr lang="en-US" dirty="0" smtClean="0"/>
              <a:t>crack)?</a:t>
            </a:r>
          </a:p>
          <a:p>
            <a:pPr>
              <a:buNone/>
            </a:pPr>
            <a:endParaRPr lang="en-US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12345678</a:t>
            </a:r>
            <a:endParaRPr lang="en-US" sz="2400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poilk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14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Length is King!!</a:t>
            </a:r>
          </a:p>
          <a:p>
            <a:pPr eaLnBrk="1" hangingPunct="1"/>
            <a:r>
              <a:rPr lang="en-US" sz="2800" dirty="0" smtClean="0"/>
              <a:t>Avoid dictionary words to include foreign words, made up words, specialty (hobby) words, dirty words…</a:t>
            </a:r>
          </a:p>
          <a:p>
            <a:pPr eaLnBrk="1" hangingPunct="1"/>
            <a:r>
              <a:rPr lang="en-US" sz="2800" dirty="0" smtClean="0"/>
              <a:t>Be careful with rules – the more </a:t>
            </a:r>
            <a:r>
              <a:rPr lang="en-US" sz="2800" u="sng" dirty="0" smtClean="0"/>
              <a:t>entropy</a:t>
            </a:r>
            <a:r>
              <a:rPr lang="en-US" sz="2800" dirty="0" smtClean="0"/>
              <a:t> the better!!  Entropy trumps Cleverness!!</a:t>
            </a:r>
          </a:p>
          <a:p>
            <a:pPr eaLnBrk="1" hangingPunct="1"/>
            <a:r>
              <a:rPr lang="en-US" sz="2800" dirty="0" smtClean="0"/>
              <a:t>Recommend: Using MFA and a password manager (e.g. 1Password) with randomly generated passwords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18873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Further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94" y="1600200"/>
            <a:ext cx="313661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36" y="3628432"/>
            <a:ext cx="721728" cy="721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590800"/>
            <a:ext cx="2895600" cy="11430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486173"/>
            <a:ext cx="2533650" cy="1900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3652"/>
            <a:ext cx="275958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58" y="282713"/>
            <a:ext cx="4173894" cy="193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6" y="4724400"/>
            <a:ext cx="297534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724400"/>
            <a:ext cx="35052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538"/>
            <a:ext cx="3044692" cy="2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Password Math</a:t>
            </a:r>
            <a:br>
              <a:rPr lang="en-US" dirty="0" smtClean="0"/>
            </a:br>
            <a:r>
              <a:rPr lang="en-US" sz="2000" dirty="0"/>
              <a:t>C</a:t>
            </a:r>
            <a:r>
              <a:rPr lang="en-US" sz="2000" dirty="0" smtClean="0"/>
              <a:t>haracter </a:t>
            </a:r>
            <a:r>
              <a:rPr lang="en-US" sz="2000" dirty="0"/>
              <a:t>C</a:t>
            </a:r>
            <a:r>
              <a:rPr lang="en-US" sz="2000" dirty="0" smtClean="0"/>
              <a:t>omplexity and Length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905859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Numbers only = 10</a:t>
            </a:r>
            <a:r>
              <a:rPr lang="en-US" sz="3000" baseline="30000" dirty="0" smtClean="0"/>
              <a:t>n</a:t>
            </a:r>
            <a:r>
              <a:rPr lang="en-US" sz="3000" dirty="0" smtClean="0"/>
              <a:t> </a:t>
            </a:r>
            <a:endParaRPr lang="en-US" sz="3000" baseline="30000" dirty="0" smtClean="0"/>
          </a:p>
          <a:p>
            <a:r>
              <a:rPr lang="en-US" sz="3000" dirty="0" smtClean="0"/>
              <a:t>Lower case only = 26</a:t>
            </a:r>
            <a:r>
              <a:rPr lang="en-US" sz="3000" baseline="30000" dirty="0" smtClean="0"/>
              <a:t>n</a:t>
            </a:r>
            <a:r>
              <a:rPr lang="en-US" sz="3000" dirty="0" smtClean="0"/>
              <a:t>  </a:t>
            </a:r>
          </a:p>
          <a:p>
            <a:r>
              <a:rPr lang="en-US" sz="3000" dirty="0" smtClean="0"/>
              <a:t>Mixed case = (26+26)</a:t>
            </a:r>
            <a:r>
              <a:rPr lang="en-US" sz="3000" baseline="30000" dirty="0" smtClean="0"/>
              <a:t>n</a:t>
            </a:r>
          </a:p>
          <a:p>
            <a:r>
              <a:rPr lang="en-US" sz="3000" dirty="0" smtClean="0"/>
              <a:t>Mixed case + numbers = (26+26+10)</a:t>
            </a:r>
            <a:r>
              <a:rPr lang="en-US" sz="3000" baseline="30000" dirty="0" smtClean="0"/>
              <a:t>n</a:t>
            </a:r>
          </a:p>
          <a:p>
            <a:r>
              <a:rPr lang="en-US" sz="3000" dirty="0" smtClean="0"/>
              <a:t>Mixed case + num + special = (26+26+10+30)</a:t>
            </a:r>
            <a:r>
              <a:rPr lang="en-US" sz="3000" baseline="30000" dirty="0" smtClean="0"/>
              <a:t>n</a:t>
            </a:r>
          </a:p>
          <a:p>
            <a:r>
              <a:rPr lang="en-US" sz="3000" dirty="0" smtClean="0"/>
              <a:t>All ASCII = (256)</a:t>
            </a:r>
            <a:r>
              <a:rPr lang="en-US" sz="3000" baseline="30000" dirty="0" smtClean="0"/>
              <a:t>n</a:t>
            </a:r>
          </a:p>
          <a:p>
            <a:endParaRPr lang="en-US" sz="3000" baseline="30000" dirty="0"/>
          </a:p>
          <a:p>
            <a:pPr marL="0" indent="0">
              <a:buNone/>
            </a:pPr>
            <a:r>
              <a:rPr lang="en-US" sz="3000" dirty="0" smtClean="0"/>
              <a:t>   </a:t>
            </a:r>
            <a:r>
              <a:rPr lang="en-US" sz="2200" dirty="0" smtClean="0"/>
              <a:t>c = number of characters in the character set, e.g. numbers = 10</a:t>
            </a:r>
          </a:p>
          <a:p>
            <a:pPr marL="0" indent="0">
              <a:buNone/>
            </a:pPr>
            <a:r>
              <a:rPr lang="en-US" sz="2200" i="1" dirty="0" smtClean="0"/>
              <a:t>    n = the length of the password</a:t>
            </a:r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Note: Special characters include the “space” character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1752600"/>
            <a:ext cx="3124200" cy="83099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Number of password combinations =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30000" dirty="0" err="1">
                <a:solidFill>
                  <a:schemeClr val="tx1"/>
                </a:solidFill>
              </a:rPr>
              <a:t>n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Password Math </a:t>
            </a:r>
            <a:br>
              <a:rPr lang="en-US" dirty="0" smtClean="0"/>
            </a:br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455"/>
            <a:ext cx="8353986" cy="48307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141 =  10</a:t>
            </a:r>
            <a:r>
              <a:rPr lang="en-US" baseline="30000" dirty="0" smtClean="0"/>
              <a:t>3</a:t>
            </a:r>
            <a:r>
              <a:rPr lang="en-US" dirty="0" smtClean="0"/>
              <a:t> = 1000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at  =  26</a:t>
            </a:r>
            <a:r>
              <a:rPr lang="en-US" baseline="30000" dirty="0" smtClean="0"/>
              <a:t>3</a:t>
            </a:r>
            <a:r>
              <a:rPr lang="en-US" dirty="0" smtClean="0"/>
              <a:t> = 17,576</a:t>
            </a:r>
          </a:p>
          <a:p>
            <a:pPr marL="0" indent="0">
              <a:buNone/>
            </a:pPr>
            <a:r>
              <a:rPr lang="en-US" dirty="0" smtClean="0"/>
              <a:t>Cat  = (26+26)</a:t>
            </a:r>
            <a:r>
              <a:rPr lang="en-US" baseline="30000" dirty="0" smtClean="0"/>
              <a:t>3</a:t>
            </a:r>
            <a:r>
              <a:rPr lang="en-US" dirty="0" smtClean="0"/>
              <a:t> = 140,608</a:t>
            </a:r>
          </a:p>
          <a:p>
            <a:pPr marL="0" indent="0">
              <a:buNone/>
            </a:pPr>
            <a:r>
              <a:rPr lang="en-US" dirty="0" smtClean="0"/>
              <a:t>C2t  = (26+26+10)</a:t>
            </a:r>
            <a:r>
              <a:rPr lang="en-US" baseline="30000" dirty="0" smtClean="0"/>
              <a:t>3</a:t>
            </a:r>
            <a:r>
              <a:rPr lang="en-US" dirty="0" smtClean="0"/>
              <a:t> = 238,828</a:t>
            </a:r>
          </a:p>
          <a:p>
            <a:pPr marL="0" indent="0">
              <a:buNone/>
            </a:pPr>
            <a:r>
              <a:rPr lang="en-US" dirty="0" smtClean="0"/>
              <a:t>#2t  = (26+26+10+20)</a:t>
            </a:r>
            <a:r>
              <a:rPr lang="en-US" baseline="30000" dirty="0" smtClean="0"/>
              <a:t>3</a:t>
            </a:r>
            <a:r>
              <a:rPr lang="en-US" dirty="0" smtClean="0"/>
              <a:t> = 551,368</a:t>
            </a:r>
          </a:p>
          <a:p>
            <a:pPr marL="0" indent="0">
              <a:buNone/>
            </a:pPr>
            <a:r>
              <a:rPr lang="en-US" dirty="0" smtClean="0"/>
              <a:t>…..</a:t>
            </a:r>
          </a:p>
          <a:p>
            <a:pPr marL="0" indent="0">
              <a:buNone/>
            </a:pPr>
            <a:r>
              <a:rPr lang="en-US" dirty="0" smtClean="0"/>
              <a:t>thecatjumpedoutofthecup = </a:t>
            </a:r>
            <a:r>
              <a:rPr lang="en-US" dirty="0"/>
              <a:t>2</a:t>
            </a:r>
            <a:r>
              <a:rPr lang="en-US" dirty="0" smtClean="0"/>
              <a:t>6</a:t>
            </a:r>
            <a:r>
              <a:rPr lang="en-US" baseline="30000" dirty="0" smtClean="0"/>
              <a:t>23</a:t>
            </a:r>
            <a:r>
              <a:rPr lang="en-US" dirty="0" smtClean="0"/>
              <a:t>  </a:t>
            </a:r>
            <a:r>
              <a:rPr lang="en-US" dirty="0"/>
              <a:t>=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3,500,000,000,000,000,000,000,000,000,000,000</a:t>
            </a:r>
            <a:endParaRPr lang="en-US" sz="28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Character complexity is important but </a:t>
            </a:r>
            <a:r>
              <a:rPr lang="en-US" b="1" u="sng" dirty="0" smtClean="0"/>
              <a:t>Length is King!!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17638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Password Games Hackers Play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Password cracking techniques:</a:t>
            </a:r>
          </a:p>
          <a:p>
            <a:pPr lvl="1" eaLnBrk="1" hangingPunct="1"/>
            <a:r>
              <a:rPr lang="en-US" dirty="0" smtClean="0"/>
              <a:t>Guessing </a:t>
            </a:r>
          </a:p>
          <a:p>
            <a:pPr lvl="2"/>
            <a:r>
              <a:rPr lang="en-US" dirty="0" smtClean="0"/>
              <a:t>Lists of common passwords,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personal information, default passwords </a:t>
            </a:r>
          </a:p>
          <a:p>
            <a:pPr lvl="1" eaLnBrk="1" hangingPunct="1"/>
            <a:r>
              <a:rPr lang="en-US" dirty="0" smtClean="0"/>
              <a:t>Dictionary</a:t>
            </a:r>
          </a:p>
          <a:p>
            <a:pPr lvl="2"/>
            <a:r>
              <a:rPr lang="en-US" dirty="0" smtClean="0"/>
              <a:t>One or more dictionaries to include foreign dictionaries</a:t>
            </a:r>
          </a:p>
          <a:p>
            <a:pPr lvl="1" eaLnBrk="1" hangingPunct="1"/>
            <a:r>
              <a:rPr lang="en-US" dirty="0" smtClean="0"/>
              <a:t>Hybrid </a:t>
            </a:r>
          </a:p>
          <a:p>
            <a:pPr lvl="2"/>
            <a:r>
              <a:rPr lang="en-US" dirty="0" smtClean="0"/>
              <a:t>One or more dictionaries (plus word lists, personal information, and rules)</a:t>
            </a:r>
          </a:p>
          <a:p>
            <a:pPr lvl="1"/>
            <a:r>
              <a:rPr lang="en-US" dirty="0" smtClean="0"/>
              <a:t>Brute Force</a:t>
            </a:r>
          </a:p>
          <a:p>
            <a:pPr lvl="2"/>
            <a:r>
              <a:rPr lang="en-US" dirty="0" smtClean="0"/>
              <a:t>Random passwords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 descr="Enigma-Machine-W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1761106" cy="25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6806125" cy="449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Quiz Question #1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correct ordering of password cracking techniques from most powerful to least?</a:t>
            </a:r>
          </a:p>
          <a:p>
            <a:pPr>
              <a:buNone/>
            </a:pPr>
            <a:endParaRPr lang="en-US" dirty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Hybrid, Brute-Force, Guessing, Dictionary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Divination, Brute-Strength, Telepathy, Hypnotism</a:t>
            </a:r>
            <a:endParaRPr lang="en-US" sz="2400" dirty="0" smtClean="0"/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Brute-Force, Dictionary, Hybrid, Guessing</a:t>
            </a:r>
          </a:p>
          <a:p>
            <a:pPr marL="971550" lvl="1" indent="-514350">
              <a:buFont typeface="Arial" charset="0"/>
              <a:buAutoNum type="alphaLcPeriod"/>
            </a:pPr>
            <a:r>
              <a:rPr lang="en-US" sz="2400" dirty="0" smtClean="0"/>
              <a:t>Brute-Force, Hybrid, Dictionary, Guessing</a:t>
            </a:r>
          </a:p>
          <a:p>
            <a:pPr marL="971550" lvl="1" indent="-514350">
              <a:buFont typeface="Arial" charset="0"/>
              <a:buAutoNum type="alphaL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4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5983549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Guessing Attacks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233362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128282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Common Passwords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These are some standard common passwords. Common passwords are the weakest of all password types. Avoid them like the plague: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98213"/>
              </p:ext>
            </p:extLst>
          </p:nvPr>
        </p:nvGraphicFramePr>
        <p:xfrm>
          <a:off x="1492737" y="320548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Passwords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letmein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sunshine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trustno1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opensesame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12345678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ashley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qwerty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passw0rd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abc123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shadow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iloveyou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1234567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654321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2737" y="6169223"/>
            <a:ext cx="713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Splashdata annual list of worst Internet passwords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690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759"/>
</p:tagLst>
</file>

<file path=ppt/theme/theme1.xml><?xml version="1.0" encoding="utf-8"?>
<a:theme xmlns:a="http://schemas.openxmlformats.org/drawingml/2006/main" name="CloudPassage Internal Preso Template">
  <a:themeElements>
    <a:clrScheme name="Custom 1">
      <a:dk1>
        <a:srgbClr val="0A0A0A"/>
      </a:dk1>
      <a:lt1>
        <a:srgbClr val="FFFFFF"/>
      </a:lt1>
      <a:dk2>
        <a:srgbClr val="0A0A0A"/>
      </a:dk2>
      <a:lt2>
        <a:srgbClr val="454746"/>
      </a:lt2>
      <a:accent1>
        <a:srgbClr val="3CB2C9"/>
      </a:accent1>
      <a:accent2>
        <a:srgbClr val="002D3C"/>
      </a:accent2>
      <a:accent3>
        <a:srgbClr val="FFFFFF"/>
      </a:accent3>
      <a:accent4>
        <a:srgbClr val="0C61A0"/>
      </a:accent4>
      <a:accent5>
        <a:srgbClr val="008530"/>
      </a:accent5>
      <a:accent6>
        <a:srgbClr val="D31920"/>
      </a:accent6>
      <a:hlink>
        <a:srgbClr val="0C61A0"/>
      </a:hlink>
      <a:folHlink>
        <a:srgbClr val="B2B2B2"/>
      </a:folHlink>
    </a:clrScheme>
    <a:fontScheme name="標準デザイン">
      <a:majorFont>
        <a:latin typeface="Osaka"/>
        <a:ea typeface="New MingLiu"/>
        <a:cs typeface="New MingLiu"/>
      </a:majorFont>
      <a:minorFont>
        <a:latin typeface="Osaka"/>
        <a:ea typeface="New MingLiu"/>
        <a:cs typeface="New MingLiu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New MingLiu" charset="-120"/>
            <a:cs typeface="New MingLiu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New MingLiu" charset="-120"/>
            <a:cs typeface="New MingLiu" charset="-12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44818</TotalTime>
  <Words>1050</Words>
  <Application>Microsoft Office PowerPoint</Application>
  <PresentationFormat>Letter Paper (8.5x11 in)</PresentationFormat>
  <Paragraphs>245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Arial</vt:lpstr>
      <vt:lpstr>B Lubalin Graph Demi</vt:lpstr>
      <vt:lpstr>Franklin Gothic Heavy</vt:lpstr>
      <vt:lpstr>Helvetica</vt:lpstr>
      <vt:lpstr>Helvetica Neue</vt:lpstr>
      <vt:lpstr>Helvetica Neue Medium</vt:lpstr>
      <vt:lpstr>ITC Lubalin Graph Std Demi</vt:lpstr>
      <vt:lpstr>Lubalin Graph</vt:lpstr>
      <vt:lpstr>New MingLiu</vt:lpstr>
      <vt:lpstr>Osaka</vt:lpstr>
      <vt:lpstr>CloudPassage Internal Preso Template</vt:lpstr>
      <vt:lpstr>Password War Games</vt:lpstr>
      <vt:lpstr>Password War Games</vt:lpstr>
      <vt:lpstr>Password Basics – How Passwords are Stored</vt:lpstr>
      <vt:lpstr>Basic Password Math Character Complexity and Length</vt:lpstr>
      <vt:lpstr>Basic Password Math  Examples:</vt:lpstr>
      <vt:lpstr>Password Games Hackers Play</vt:lpstr>
      <vt:lpstr>Quiz Question #1</vt:lpstr>
      <vt:lpstr>Guessing Attacks</vt:lpstr>
      <vt:lpstr>Most Common Passwords</vt:lpstr>
      <vt:lpstr>Default and Blank Passwords</vt:lpstr>
      <vt:lpstr>Background Checks</vt:lpstr>
      <vt:lpstr>The Dictionary Attack</vt:lpstr>
      <vt:lpstr>Word Games</vt:lpstr>
      <vt:lpstr>Foreign Language Words</vt:lpstr>
      <vt:lpstr>Word Lists</vt:lpstr>
      <vt:lpstr>Hybrid Attacks (Augmenting the dictionary with rules)</vt:lpstr>
      <vt:lpstr>Double Jeopardy</vt:lpstr>
      <vt:lpstr>Prefixes and Postfixes</vt:lpstr>
      <vt:lpstr>Inversion/Reversal</vt:lpstr>
      <vt:lpstr>Keyboard Patterns (sequences)</vt:lpstr>
      <vt:lpstr>Character Substitutions &amp; Leetspeak  (elite speak = l33tspeak = leetspeak)</vt:lpstr>
      <vt:lpstr>Leetspeak Table (source: Wikipedia)</vt:lpstr>
      <vt:lpstr>Don’t Make it Up</vt:lpstr>
      <vt:lpstr>Quiz Question #2</vt:lpstr>
      <vt:lpstr>Quiz Question #4 </vt:lpstr>
      <vt:lpstr>Brute-Force Attack </vt:lpstr>
      <vt:lpstr>Brute Force Attacks</vt:lpstr>
      <vt:lpstr>Letters or Numbers Only</vt:lpstr>
      <vt:lpstr>Quiz Question #5</vt:lpstr>
      <vt:lpstr>Quiz Question #6</vt:lpstr>
      <vt:lpstr>Summary </vt:lpstr>
      <vt:lpstr>Further Reading</vt:lpstr>
      <vt:lpstr>Questions </vt:lpstr>
    </vt:vector>
  </TitlesOfParts>
  <Company>Recosoft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Landscape (Sales Training)</dc:title>
  <dc:creator>Levent Besik</dc:creator>
  <cp:lastModifiedBy>Jalexand</cp:lastModifiedBy>
  <cp:revision>3096</cp:revision>
  <cp:lastPrinted>2012-07-31T21:50:21Z</cp:lastPrinted>
  <dcterms:created xsi:type="dcterms:W3CDTF">2011-07-14T18:44:19Z</dcterms:created>
  <dcterms:modified xsi:type="dcterms:W3CDTF">2014-03-11T05:49:04Z</dcterms:modified>
</cp:coreProperties>
</file>